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301" r:id="rId2"/>
    <p:sldId id="2367" r:id="rId3"/>
    <p:sldId id="2370" r:id="rId4"/>
    <p:sldId id="2373" r:id="rId5"/>
    <p:sldId id="2374" r:id="rId6"/>
    <p:sldId id="2375" r:id="rId7"/>
    <p:sldId id="2376" r:id="rId8"/>
    <p:sldId id="2387" r:id="rId9"/>
    <p:sldId id="2377" r:id="rId10"/>
    <p:sldId id="2378" r:id="rId11"/>
    <p:sldId id="2379" r:id="rId12"/>
    <p:sldId id="2385" r:id="rId13"/>
    <p:sldId id="2380" r:id="rId14"/>
    <p:sldId id="2381" r:id="rId15"/>
    <p:sldId id="2383" r:id="rId16"/>
    <p:sldId id="2384" r:id="rId17"/>
    <p:sldId id="2386" r:id="rId18"/>
    <p:sldId id="2382" r:id="rId19"/>
  </p:sldIdLst>
  <p:sldSz cx="9144000" cy="6858000" type="screen4x3"/>
  <p:notesSz cx="10234613" cy="70993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ette Voisin" initials="CV" lastIdx="1" clrIdx="0">
    <p:extLst>
      <p:ext uri="{19B8F6BF-5375-455C-9EA6-DF929625EA0E}">
        <p15:presenceInfo xmlns:p15="http://schemas.microsoft.com/office/powerpoint/2012/main" userId="S-1-5-21-747297464-3559334963-3189168801-39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3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1" autoAdjust="0"/>
    <p:restoredTop sz="94693" autoAdjust="0"/>
  </p:normalViewPr>
  <p:slideViewPr>
    <p:cSldViewPr snapToObjects="1">
      <p:cViewPr varScale="1">
        <p:scale>
          <a:sx n="70" d="100"/>
          <a:sy n="70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55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D502B7C0-2D2C-4024-A193-324952CB938A}" type="datetime1">
              <a:rPr lang="fr-FR" altLang="fr-FR"/>
              <a:pPr>
                <a:defRPr/>
              </a:pPr>
              <a:t>10/02/2020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55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731B32AB-364B-4060-B6A8-2394033D47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56981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51" y="0"/>
            <a:ext cx="4435475" cy="355600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B3854638-2CF2-434A-8C15-BB6C90987D28}" type="datetime1">
              <a:rPr lang="fr-FR" altLang="fr-FR"/>
              <a:pPr>
                <a:defRPr/>
              </a:pPr>
              <a:t>10/02/2020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760" tIns="47380" rIns="94760" bIns="473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5638"/>
          </a:xfrm>
          <a:prstGeom prst="rect">
            <a:avLst/>
          </a:prstGeom>
        </p:spPr>
        <p:txBody>
          <a:bodyPr vert="horz" wrap="square" lIns="94760" tIns="47380" rIns="94760" bIns="473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51" y="6743701"/>
            <a:ext cx="4435475" cy="354013"/>
          </a:xfrm>
          <a:prstGeom prst="rect">
            <a:avLst/>
          </a:prstGeom>
        </p:spPr>
        <p:txBody>
          <a:bodyPr vert="horz" wrap="square" lIns="94760" tIns="47380" rIns="94760" bIns="473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3C75D4BA-C458-4A6B-940E-FE69559ABD1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44531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2476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3927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5418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93361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1644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12463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74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7177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6832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0370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5788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176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41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6295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85788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427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5D4BA-C458-4A6B-940E-FE69559ABD12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017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4" descr="Charte-Powepoint-01.jpg                                        009189BEMacintosh HD                   C0EF7FDC: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0" y="2663825"/>
            <a:ext cx="5562600" cy="688975"/>
          </a:xfrm>
          <a:prstGeom prst="rect">
            <a:avLst/>
          </a:prstGeom>
        </p:spPr>
        <p:txBody>
          <a:bodyPr/>
          <a:lstStyle>
            <a:lvl1pPr algn="l">
              <a:defRPr sz="3600" cap="all">
                <a:latin typeface="Arial"/>
                <a:cs typeface="Arial"/>
              </a:defRPr>
            </a:lvl1pPr>
          </a:lstStyle>
          <a:p>
            <a:r>
              <a:rPr lang="fr-FR" dirty="0" smtClean="0"/>
              <a:t>Cliquez et modifiez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2000" y="3543300"/>
            <a:ext cx="5562600" cy="6477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 smtClean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D21D-0A82-4F80-8BC4-5B6DD449A67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AFB8D-9B82-4AC6-B469-4110E1A921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9BE3-A073-4DE0-B184-B82D474FA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0BC1E-53BE-455E-A579-203C9D84F7A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5778E-A358-4266-B197-E43FDE2FB04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5E41-192E-4D2D-B1CF-14C995B44E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6B57A-2B8F-4247-B55F-CFB0EAE524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8C738-B5AF-4360-BD65-E71BA16515E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AB5AF-6E78-4843-AD86-52792EEB29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harte-Powepoint-02.jpg                                        009189BEMacintosh HD                   C0EF7FDC: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r-FR"/>
              <a:t>Colette Voisin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fr-FR" altLang="fr-FR"/>
              <a:t>Journées d</a:t>
            </a:r>
            <a:r>
              <a:rPr lang="ja-JP" altLang="fr-FR"/>
              <a:t>’</a:t>
            </a:r>
            <a:r>
              <a:rPr lang="fr-FR" altLang="ja-JP"/>
              <a:t>accueil 2011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91ADC770-BC8C-4D19-AF41-CD0714329C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ctrTitle"/>
          </p:nvPr>
        </p:nvSpPr>
        <p:spPr bwMode="auto">
          <a:xfrm>
            <a:off x="0" y="1484784"/>
            <a:ext cx="9144000" cy="33123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1" algn="l"/>
            <a:r>
              <a:rPr lang="fr-FR" sz="1800" dirty="0">
                <a:solidFill>
                  <a:schemeClr val="bg1"/>
                </a:solidFill>
              </a:rPr>
              <a:t/>
            </a:r>
            <a:br>
              <a:rPr lang="fr-FR" sz="1800" dirty="0">
                <a:solidFill>
                  <a:schemeClr val="bg1"/>
                </a:solidFill>
              </a:rPr>
            </a:br>
            <a:r>
              <a:rPr lang="fr-FR" sz="1800" dirty="0" smtClean="0">
                <a:solidFill>
                  <a:schemeClr val="bg1"/>
                </a:solidFill>
              </a:rPr>
              <a:t>	</a:t>
            </a:r>
            <a:r>
              <a:rPr lang="fr-FR" sz="2800" dirty="0" smtClean="0">
                <a:solidFill>
                  <a:schemeClr val="bg1"/>
                </a:solidFill>
              </a:rPr>
              <a:t>	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/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3200" dirty="0" smtClean="0">
                <a:solidFill>
                  <a:schemeClr val="bg1"/>
                </a:solidFill>
              </a:rPr>
              <a:t>Grands enjeux de société</a:t>
            </a:r>
            <a:br>
              <a:rPr lang="fr-FR" sz="3200" dirty="0" smtClean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	</a:t>
            </a:r>
            <a:r>
              <a:rPr lang="fr-FR" sz="3200" dirty="0" smtClean="0">
                <a:solidFill>
                  <a:schemeClr val="bg1"/>
                </a:solidFill>
              </a:rPr>
              <a:t>	</a:t>
            </a:r>
            <a:br>
              <a:rPr lang="fr-FR" sz="3200" dirty="0" smtClean="0">
                <a:solidFill>
                  <a:schemeClr val="bg1"/>
                </a:solidFill>
              </a:rPr>
            </a:br>
            <a:r>
              <a:rPr lang="fr-FR" sz="3200" dirty="0" smtClean="0">
                <a:solidFill>
                  <a:schemeClr val="bg1"/>
                </a:solidFill>
              </a:rPr>
              <a:t>L’environnement</a:t>
            </a:r>
            <a:r>
              <a:rPr lang="fr-FR" sz="3200" dirty="0">
                <a:solidFill>
                  <a:schemeClr val="bg1"/>
                </a:solidFill>
              </a:rPr>
              <a:t/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/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	</a:t>
            </a:r>
            <a:r>
              <a:rPr lang="fr-FR" sz="2800" dirty="0" smtClean="0">
                <a:solidFill>
                  <a:schemeClr val="bg1"/>
                </a:solidFill>
              </a:rPr>
              <a:t>								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	</a:t>
            </a:r>
            <a:r>
              <a:rPr lang="fr-FR" sz="2800" dirty="0" smtClean="0">
                <a:solidFill>
                  <a:schemeClr val="bg1"/>
                </a:solidFill>
              </a:rPr>
              <a:t>								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/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						</a:t>
            </a:r>
            <a:r>
              <a:rPr lang="fr-FR" sz="2000" dirty="0">
                <a:solidFill>
                  <a:schemeClr val="bg1"/>
                </a:solidFill>
              </a:rPr>
              <a:t>	</a:t>
            </a:r>
            <a:r>
              <a:rPr lang="fr-FR" sz="2000" dirty="0" smtClean="0">
                <a:solidFill>
                  <a:schemeClr val="bg1"/>
                </a:solidFill>
              </a:rPr>
              <a:t>Jean-Pierre </a:t>
            </a:r>
            <a:r>
              <a:rPr lang="fr-FR" sz="2000" dirty="0" err="1" smtClean="0">
                <a:solidFill>
                  <a:schemeClr val="bg1"/>
                </a:solidFill>
              </a:rPr>
              <a:t>Faugère</a:t>
            </a:r>
            <a:r>
              <a:rPr lang="fr-FR" sz="2000" dirty="0" smtClean="0">
                <a:solidFill>
                  <a:schemeClr val="bg1"/>
                </a:solidFill>
              </a:rPr>
              <a:t> Lydiane </a:t>
            </a:r>
            <a:r>
              <a:rPr lang="fr-FR" sz="2000" dirty="0" err="1" smtClean="0">
                <a:solidFill>
                  <a:schemeClr val="bg1"/>
                </a:solidFill>
              </a:rPr>
              <a:t>Nabec</a:t>
            </a:r>
            <a:r>
              <a:rPr lang="fr-FR" sz="2000" dirty="0" smtClean="0">
                <a:solidFill>
                  <a:schemeClr val="bg1"/>
                </a:solidFill>
              </a:rPr>
              <a:t>, Colette Voisin</a:t>
            </a:r>
            <a:endParaRPr lang="fr-FR" sz="2000" cap="none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90117"/>
            <a:ext cx="2267744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34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400" b="1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sz="2400" b="1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b="1" dirty="0" smtClean="0">
              <a:latin typeface="+mn-lt"/>
            </a:endParaRPr>
          </a:p>
          <a:p>
            <a:r>
              <a:rPr lang="fr-FR" sz="2400" b="1" dirty="0" smtClean="0">
                <a:latin typeface="+mn-lt"/>
              </a:rPr>
              <a:t>Questions </a:t>
            </a:r>
            <a:r>
              <a:rPr lang="fr-FR" sz="2400" b="1" dirty="0">
                <a:latin typeface="+mn-lt"/>
              </a:rPr>
              <a:t>de nature historique </a:t>
            </a:r>
            <a:r>
              <a:rPr lang="fr-FR" sz="2400" b="1" dirty="0" smtClean="0">
                <a:latin typeface="+mn-lt"/>
              </a:rPr>
              <a:t> </a:t>
            </a:r>
          </a:p>
          <a:p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Pourquoi une </a:t>
            </a:r>
            <a:r>
              <a:rPr lang="fr-FR" sz="2400" b="1" dirty="0">
                <a:latin typeface="+mn-lt"/>
              </a:rPr>
              <a:t>question nouvelle émerge-t-elle</a:t>
            </a:r>
            <a:r>
              <a:rPr lang="fr-FR" sz="2400" dirty="0">
                <a:latin typeface="+mn-lt"/>
              </a:rPr>
              <a:t> ? </a:t>
            </a:r>
            <a:endParaRPr lang="fr-FR" sz="2400" dirty="0" smtClean="0">
              <a:latin typeface="+mn-lt"/>
            </a:endParaRPr>
          </a:p>
          <a:p>
            <a:pPr lvl="0"/>
            <a:r>
              <a:rPr lang="fr-FR" sz="2400" dirty="0">
                <a:latin typeface="+mn-lt"/>
              </a:rPr>
              <a:t>	</a:t>
            </a:r>
            <a:r>
              <a:rPr lang="fr-FR" sz="2400" dirty="0" smtClean="0">
                <a:latin typeface="+mn-lt"/>
              </a:rPr>
              <a:t>Pour </a:t>
            </a:r>
            <a:r>
              <a:rPr lang="fr-FR" sz="2400" dirty="0">
                <a:latin typeface="+mn-lt"/>
              </a:rPr>
              <a:t>des raisons objectives (ex réchauffement climatique) ? </a:t>
            </a:r>
            <a:endParaRPr lang="fr-FR" sz="2400" dirty="0" smtClean="0">
              <a:latin typeface="+mn-lt"/>
            </a:endParaRPr>
          </a:p>
          <a:p>
            <a:pPr lvl="0"/>
            <a:r>
              <a:rPr lang="fr-FR" sz="2400" dirty="0">
                <a:latin typeface="+mn-lt"/>
              </a:rPr>
              <a:t>	</a:t>
            </a:r>
            <a:r>
              <a:rPr lang="fr-FR" sz="2400" dirty="0" smtClean="0">
                <a:latin typeface="+mn-lt"/>
              </a:rPr>
              <a:t>Parce </a:t>
            </a:r>
            <a:r>
              <a:rPr lang="fr-FR" sz="2400" dirty="0">
                <a:latin typeface="+mn-lt"/>
              </a:rPr>
              <a:t>que les médias, l’opinion s’en emparent </a:t>
            </a:r>
            <a:r>
              <a:rPr lang="fr-FR" sz="2400" dirty="0" smtClean="0">
                <a:latin typeface="+mn-lt"/>
              </a:rPr>
              <a:t>? </a:t>
            </a:r>
          </a:p>
          <a:p>
            <a:pPr lvl="0"/>
            <a:r>
              <a:rPr lang="fr-FR" sz="2400" dirty="0">
                <a:latin typeface="+mn-lt"/>
              </a:rPr>
              <a:t>	</a:t>
            </a:r>
            <a:r>
              <a:rPr lang="fr-FR" sz="2400" dirty="0" smtClean="0">
                <a:latin typeface="+mn-lt"/>
              </a:rPr>
              <a:t>….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Est-ce </a:t>
            </a:r>
            <a:r>
              <a:rPr lang="fr-FR" sz="2400" dirty="0">
                <a:latin typeface="+mn-lt"/>
              </a:rPr>
              <a:t>qu’un problème nouveau en rappelle un autre </a:t>
            </a:r>
            <a:r>
              <a:rPr lang="fr-FR" sz="2400" b="1" dirty="0">
                <a:latin typeface="+mn-lt"/>
              </a:rPr>
              <a:t>plus ancien</a:t>
            </a:r>
            <a:r>
              <a:rPr lang="fr-FR" sz="2400" dirty="0">
                <a:latin typeface="+mn-lt"/>
              </a:rPr>
              <a:t> </a:t>
            </a:r>
            <a:r>
              <a:rPr lang="fr-FR" sz="2400" dirty="0" smtClean="0">
                <a:latin typeface="+mn-lt"/>
              </a:rPr>
              <a:t>?</a:t>
            </a:r>
          </a:p>
          <a:p>
            <a:pPr lvl="0"/>
            <a:r>
              <a:rPr lang="fr-FR" sz="2400" dirty="0">
                <a:latin typeface="+mn-lt"/>
              </a:rPr>
              <a:t>	</a:t>
            </a:r>
            <a:r>
              <a:rPr lang="fr-FR" sz="2400" dirty="0" smtClean="0">
                <a:latin typeface="+mn-lt"/>
              </a:rPr>
              <a:t>ex montée </a:t>
            </a:r>
            <a:r>
              <a:rPr lang="fr-FR" sz="2400" dirty="0">
                <a:latin typeface="+mn-lt"/>
              </a:rPr>
              <a:t>de l’extrême </a:t>
            </a:r>
            <a:r>
              <a:rPr lang="fr-FR" sz="2400" dirty="0" smtClean="0">
                <a:latin typeface="+mn-lt"/>
              </a:rPr>
              <a:t>droite</a:t>
            </a:r>
            <a:endParaRPr lang="fr-FR" sz="2400" dirty="0">
              <a:latin typeface="+mn-lt"/>
            </a:endParaRPr>
          </a:p>
          <a:p>
            <a:r>
              <a:rPr lang="fr-FR" b="1" dirty="0"/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31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+mn-lt"/>
              </a:rPr>
              <a:t>Questions sociologiques</a:t>
            </a:r>
            <a:endParaRPr lang="fr-FR" sz="24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Quels </a:t>
            </a:r>
            <a:r>
              <a:rPr lang="fr-FR" sz="2400" dirty="0">
                <a:latin typeface="+mn-lt"/>
              </a:rPr>
              <a:t>sont les </a:t>
            </a:r>
            <a:r>
              <a:rPr lang="fr-FR" sz="2400" b="1" dirty="0">
                <a:latin typeface="+mn-lt"/>
              </a:rPr>
              <a:t>acteurs</a:t>
            </a:r>
            <a:r>
              <a:rPr lang="fr-FR" sz="2400" dirty="0">
                <a:latin typeface="+mn-lt"/>
              </a:rPr>
              <a:t> en présence :  entreprises, consommateurs, travailleurs, syndicats, Etat, collectivités locales, partis politiques, </a:t>
            </a:r>
            <a:r>
              <a:rPr lang="fr-FR" sz="2400" dirty="0" smtClean="0">
                <a:latin typeface="+mn-lt"/>
              </a:rPr>
              <a:t>média…?</a:t>
            </a:r>
            <a:endParaRPr lang="fr-FR" sz="2400" dirty="0">
              <a:latin typeface="+mn-lt"/>
            </a:endParaRPr>
          </a:p>
          <a:p>
            <a:pPr lvl="0"/>
            <a:endParaRPr lang="fr-FR" sz="2400" dirty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Quels </a:t>
            </a:r>
            <a:r>
              <a:rPr lang="fr-FR" sz="2400" dirty="0">
                <a:latin typeface="+mn-lt"/>
              </a:rPr>
              <a:t>sont les différentes formes </a:t>
            </a:r>
            <a:r>
              <a:rPr lang="fr-FR" sz="2400" dirty="0" smtClean="0">
                <a:latin typeface="+mn-lt"/>
              </a:rPr>
              <a:t>d’organisation politique et </a:t>
            </a:r>
            <a:r>
              <a:rPr lang="fr-FR" sz="2400" b="1" dirty="0" smtClean="0">
                <a:latin typeface="+mn-lt"/>
              </a:rPr>
              <a:t>d’exercice </a:t>
            </a:r>
            <a:r>
              <a:rPr lang="fr-FR" sz="2400" b="1" dirty="0">
                <a:latin typeface="+mn-lt"/>
              </a:rPr>
              <a:t>du pouvoir :</a:t>
            </a:r>
            <a:r>
              <a:rPr lang="fr-FR" sz="2400" dirty="0">
                <a:latin typeface="+mn-lt"/>
              </a:rPr>
              <a:t> </a:t>
            </a:r>
            <a:endParaRPr lang="fr-FR" sz="24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Lieu de pouvoir : mondial (FMI, ONU, OMS, OMC) européen, national, local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Pouvoirs publics /pouvoirs privés : entreprises, Lobbies, ONG..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Pouvoirs d’influence : media, marchés 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38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+mn-lt"/>
              </a:rPr>
              <a:t>Questions sociologiques</a:t>
            </a:r>
            <a:endParaRPr lang="fr-FR" sz="24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400" dirty="0" smtClean="0">
              <a:latin typeface="+mn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Cette </a:t>
            </a:r>
            <a:r>
              <a:rPr lang="fr-FR" sz="2400" dirty="0">
                <a:latin typeface="+mn-lt"/>
              </a:rPr>
              <a:t>question peut-elle être envisagée de façons différentes selon les </a:t>
            </a:r>
            <a:r>
              <a:rPr lang="fr-FR" sz="2400" b="1" dirty="0">
                <a:latin typeface="+mn-lt"/>
              </a:rPr>
              <a:t>groupes sociaux</a:t>
            </a:r>
            <a:r>
              <a:rPr lang="fr-FR" sz="2400" dirty="0">
                <a:latin typeface="+mn-lt"/>
              </a:rPr>
              <a:t> </a:t>
            </a:r>
            <a:r>
              <a:rPr lang="fr-FR" sz="2400" dirty="0" smtClean="0">
                <a:latin typeface="+mn-lt"/>
              </a:rPr>
              <a:t> 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sz="20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Catégories </a:t>
            </a:r>
            <a:r>
              <a:rPr lang="fr-FR" sz="2400" dirty="0">
                <a:latin typeface="+mn-lt"/>
              </a:rPr>
              <a:t>sociales </a:t>
            </a:r>
            <a:r>
              <a:rPr lang="fr-FR" sz="2400" dirty="0" smtClean="0">
                <a:latin typeface="+mn-lt"/>
              </a:rPr>
              <a:t>favorisées / catégories </a:t>
            </a:r>
            <a:r>
              <a:rPr lang="fr-FR" sz="2400" dirty="0">
                <a:latin typeface="+mn-lt"/>
              </a:rPr>
              <a:t>sociales </a:t>
            </a:r>
            <a:r>
              <a:rPr lang="fr-FR" sz="2400" dirty="0" smtClean="0">
                <a:latin typeface="+mn-lt"/>
              </a:rPr>
              <a:t>modestes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Selon le degré d’éducation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Ville / banlieue / campagne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Hommes / femmes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Jeunes / adultes / séniors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Français  /</a:t>
            </a:r>
            <a:r>
              <a:rPr lang="fr-FR" sz="2400" dirty="0">
                <a:latin typeface="+mn-lt"/>
              </a:rPr>
              <a:t>immigrés…</a:t>
            </a:r>
          </a:p>
        </p:txBody>
      </p:sp>
    </p:spTree>
    <p:extLst>
      <p:ext uri="{BB962C8B-B14F-4D97-AF65-F5344CB8AC3E}">
        <p14:creationId xmlns:p14="http://schemas.microsoft.com/office/powerpoint/2010/main" val="2960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+mn-lt"/>
              </a:rPr>
              <a:t>Questions politiques</a:t>
            </a:r>
            <a:endParaRPr lang="fr-FR" sz="2400" dirty="0">
              <a:latin typeface="+mn-lt"/>
            </a:endParaRPr>
          </a:p>
          <a:p>
            <a:pPr marL="685800" lvl="0" indent="-685800">
              <a:buFont typeface="Wingdings" panose="05000000000000000000" pitchFamily="2" charset="2"/>
              <a:buChar char="Ø"/>
            </a:pPr>
            <a:endParaRPr lang="fr-FR" sz="2400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La </a:t>
            </a:r>
            <a:r>
              <a:rPr lang="fr-FR" sz="2400" dirty="0">
                <a:latin typeface="+mn-lt"/>
              </a:rPr>
              <a:t>question pose-t-elle des </a:t>
            </a:r>
            <a:r>
              <a:rPr lang="fr-FR" sz="2400" dirty="0" smtClean="0">
                <a:latin typeface="+mn-lt"/>
              </a:rPr>
              <a:t>problèmes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de</a:t>
            </a:r>
            <a:r>
              <a:rPr lang="fr-FR" sz="2400" b="1" dirty="0" smtClean="0">
                <a:latin typeface="+mn-lt"/>
              </a:rPr>
              <a:t> </a:t>
            </a:r>
            <a:r>
              <a:rPr lang="fr-FR" sz="2400" b="1" dirty="0">
                <a:latin typeface="+mn-lt"/>
              </a:rPr>
              <a:t>liberté</a:t>
            </a:r>
            <a:r>
              <a:rPr lang="fr-FR" sz="2400" dirty="0">
                <a:latin typeface="+mn-lt"/>
              </a:rPr>
              <a:t>  ? Quelles libertés ? opinion, expression, aller et venir,  </a:t>
            </a:r>
            <a:r>
              <a:rPr lang="fr-FR" sz="2400" dirty="0" smtClean="0">
                <a:latin typeface="+mn-lt"/>
              </a:rPr>
              <a:t>entreprendre…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d’</a:t>
            </a:r>
            <a:r>
              <a:rPr lang="fr-FR" sz="2400" b="1" dirty="0" smtClean="0">
                <a:latin typeface="+mn-lt"/>
              </a:rPr>
              <a:t>égalité</a:t>
            </a:r>
            <a:r>
              <a:rPr lang="fr-FR" sz="2400" b="1" dirty="0">
                <a:latin typeface="+mn-lt"/>
              </a:rPr>
              <a:t> </a:t>
            </a:r>
            <a:r>
              <a:rPr lang="fr-FR" sz="2400" dirty="0">
                <a:latin typeface="+mn-lt"/>
              </a:rPr>
              <a:t>? Quelle égalité ? Egalité des droits ? Egalités des situations ? Faut-il des  discriminations positives </a:t>
            </a:r>
            <a:r>
              <a:rPr lang="fr-FR" sz="2400" dirty="0" smtClean="0">
                <a:latin typeface="+mn-lt"/>
              </a:rPr>
              <a:t>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de </a:t>
            </a:r>
            <a:r>
              <a:rPr lang="fr-FR" sz="2400" b="1" dirty="0">
                <a:latin typeface="+mn-lt"/>
              </a:rPr>
              <a:t>solidarité </a:t>
            </a:r>
            <a:r>
              <a:rPr lang="fr-FR" sz="2400" dirty="0" smtClean="0">
                <a:latin typeface="+mn-lt"/>
              </a:rPr>
              <a:t>? De cohésion sociale 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de </a:t>
            </a:r>
            <a:r>
              <a:rPr lang="fr-FR" sz="2400" b="1" dirty="0">
                <a:latin typeface="+mn-lt"/>
              </a:rPr>
              <a:t>droits</a:t>
            </a:r>
            <a:r>
              <a:rPr lang="fr-FR" sz="2400" dirty="0">
                <a:latin typeface="+mn-lt"/>
              </a:rPr>
              <a:t> ? quels droits ? à la santé, au logement, à l’éducation</a:t>
            </a:r>
          </a:p>
          <a:p>
            <a:pPr marL="685800" lvl="0" indent="-685800">
              <a:buFont typeface="Wingdings" panose="05000000000000000000" pitchFamily="2" charset="2"/>
              <a:buChar char="Ø"/>
            </a:pPr>
            <a:endParaRPr lang="fr-FR" sz="2400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Quelles </a:t>
            </a:r>
            <a:r>
              <a:rPr lang="fr-FR" sz="2400" dirty="0">
                <a:latin typeface="+mn-lt"/>
              </a:rPr>
              <a:t>sont les solutions politiques ? </a:t>
            </a:r>
          </a:p>
        </p:txBody>
      </p:sp>
    </p:spTree>
    <p:extLst>
      <p:ext uri="{BB962C8B-B14F-4D97-AF65-F5344CB8AC3E}">
        <p14:creationId xmlns:p14="http://schemas.microsoft.com/office/powerpoint/2010/main" val="15072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Une problématique en sciences sociales : des enjeux sociaux, économiques, géopolitiques, sociétaux </a:t>
            </a:r>
            <a:r>
              <a:rPr lang="fr-FR" dirty="0"/>
              <a:t>…</a:t>
            </a:r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+mn-lt"/>
              </a:rPr>
              <a:t>Questions économiques </a:t>
            </a:r>
            <a:endParaRPr lang="fr-FR" sz="2400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Quelles sont les causes économiques d’une question </a:t>
            </a:r>
            <a:r>
              <a:rPr lang="fr-FR" sz="2400" dirty="0" smtClean="0">
                <a:latin typeface="+mn-lt"/>
              </a:rPr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b="1" dirty="0" smtClean="0">
                <a:latin typeface="+mn-lt"/>
              </a:rPr>
              <a:t>Mondialisation</a:t>
            </a:r>
            <a:endParaRPr lang="fr-FR" sz="2400" dirty="0" smtClean="0">
              <a:latin typeface="+mn-lt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Développement </a:t>
            </a:r>
            <a:r>
              <a:rPr lang="fr-FR" sz="2400" dirty="0">
                <a:latin typeface="+mn-lt"/>
              </a:rPr>
              <a:t>des flux de </a:t>
            </a:r>
            <a:r>
              <a:rPr lang="fr-FR" sz="2400" dirty="0" smtClean="0">
                <a:latin typeface="+mn-lt"/>
              </a:rPr>
              <a:t>marchandises, des </a:t>
            </a:r>
            <a:r>
              <a:rPr lang="fr-FR" sz="2400" dirty="0">
                <a:latin typeface="+mn-lt"/>
              </a:rPr>
              <a:t>flux de </a:t>
            </a:r>
            <a:r>
              <a:rPr lang="fr-FR" sz="2400" dirty="0" smtClean="0">
                <a:latin typeface="+mn-lt"/>
              </a:rPr>
              <a:t>capitaux (bulle)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Développement </a:t>
            </a:r>
            <a:r>
              <a:rPr lang="fr-FR" sz="2400" dirty="0">
                <a:latin typeface="+mn-lt"/>
              </a:rPr>
              <a:t>des </a:t>
            </a:r>
            <a:r>
              <a:rPr lang="fr-FR" sz="2400" dirty="0" smtClean="0">
                <a:latin typeface="+mn-lt"/>
              </a:rPr>
              <a:t>migrations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b="1" dirty="0">
                <a:latin typeface="+mn-lt"/>
              </a:rPr>
              <a:t>D</a:t>
            </a:r>
            <a:r>
              <a:rPr lang="fr-FR" sz="2400" b="1" dirty="0" smtClean="0">
                <a:latin typeface="+mn-lt"/>
              </a:rPr>
              <a:t>éveloppement / fermeture du marché</a:t>
            </a:r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b="1" dirty="0" smtClean="0">
                <a:latin typeface="+mn-lt"/>
              </a:rPr>
              <a:t>« Révolution » technologique …</a:t>
            </a:r>
            <a:endParaRPr lang="fr-FR" sz="2400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fr-FR" sz="240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smtClean="0">
                <a:latin typeface="+mn-lt"/>
              </a:rPr>
              <a:t>Quelles </a:t>
            </a:r>
            <a:r>
              <a:rPr lang="fr-FR" sz="2400" dirty="0">
                <a:latin typeface="+mn-lt"/>
              </a:rPr>
              <a:t>sont les solutions économiques d’une question 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b="1" dirty="0" smtClean="0">
                <a:latin typeface="+mn-lt"/>
              </a:rPr>
              <a:t>Modes d’intervention </a:t>
            </a:r>
            <a:r>
              <a:rPr lang="fr-FR" sz="2400" b="1" dirty="0">
                <a:latin typeface="+mn-lt"/>
              </a:rPr>
              <a:t>publique</a:t>
            </a:r>
            <a:r>
              <a:rPr lang="fr-FR" sz="2400" dirty="0">
                <a:latin typeface="+mn-lt"/>
              </a:rPr>
              <a:t> (Etat producteur, Etat providence, Etat Régulateur) ou</a:t>
            </a:r>
            <a:r>
              <a:rPr lang="fr-FR" sz="2400" b="1" dirty="0">
                <a:latin typeface="+mn-lt"/>
              </a:rPr>
              <a:t> marché </a:t>
            </a:r>
            <a:endParaRPr lang="fr-FR" sz="2400" dirty="0">
              <a:latin typeface="+mn-lt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2400" b="1" dirty="0" smtClean="0">
                <a:latin typeface="+mn-lt"/>
              </a:rPr>
              <a:t>Europe : libéralisme </a:t>
            </a:r>
            <a:r>
              <a:rPr lang="fr-FR" sz="2400" b="1" dirty="0">
                <a:latin typeface="+mn-lt"/>
              </a:rPr>
              <a:t>ou protectionnisme, sortie de l’euro</a:t>
            </a:r>
            <a:r>
              <a:rPr lang="fr-FR" sz="2400" dirty="0">
                <a:latin typeface="+mn-lt"/>
              </a:rPr>
              <a:t> ?</a:t>
            </a:r>
          </a:p>
          <a:p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57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784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4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2800" dirty="0" smtClean="0">
                <a:solidFill>
                  <a:schemeClr val="bg1"/>
                </a:solidFill>
                <a:latin typeface="+mn-lt"/>
              </a:rPr>
              <a:t>Organisation du travail</a:t>
            </a:r>
            <a:endParaRPr lang="fr-FR" sz="2800" dirty="0"/>
          </a:p>
          <a:p>
            <a:r>
              <a:rPr lang="fr-FR" sz="2800" b="1" dirty="0"/>
              <a:t> </a:t>
            </a:r>
            <a:endParaRPr lang="fr-FR" sz="28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400" dirty="0" smtClean="0">
                <a:latin typeface="+mn-lt"/>
              </a:rPr>
              <a:t>Du 7 février à …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fr-FR" sz="2000" b="1" dirty="0" smtClean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fr-FR" sz="2000" b="1" dirty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+mn-lt"/>
              </a:rPr>
              <a:t>Choix du thème</a:t>
            </a:r>
            <a:r>
              <a:rPr lang="fr-FR" sz="2400" dirty="0" smtClean="0">
                <a:latin typeface="+mn-lt"/>
              </a:rPr>
              <a:t> aujourd’hui (groupes de travail)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fr-FR" sz="2400" dirty="0" smtClean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b="1" dirty="0" smtClean="0">
                <a:latin typeface="+mn-lt"/>
              </a:rPr>
              <a:t>Choix </a:t>
            </a:r>
            <a:r>
              <a:rPr lang="fr-FR" sz="2400" b="1" dirty="0">
                <a:latin typeface="+mn-lt"/>
              </a:rPr>
              <a:t>du sujet</a:t>
            </a:r>
            <a:r>
              <a:rPr lang="fr-FR" sz="2400" dirty="0">
                <a:latin typeface="+mn-lt"/>
              </a:rPr>
              <a:t> (dans l’un des </a:t>
            </a:r>
            <a:r>
              <a:rPr lang="fr-FR" sz="2400" dirty="0" smtClean="0">
                <a:latin typeface="+mn-lt"/>
              </a:rPr>
              <a:t>5 sous-thèmes Energie, Mobilité, Santé, Alimentation) </a:t>
            </a:r>
            <a:r>
              <a:rPr lang="fr-FR" sz="2400" dirty="0">
                <a:latin typeface="+mn-lt"/>
              </a:rPr>
              <a:t>pour </a:t>
            </a:r>
            <a:r>
              <a:rPr lang="fr-FR" sz="2400" dirty="0" smtClean="0">
                <a:latin typeface="+mn-lt"/>
              </a:rPr>
              <a:t>le 5 mars</a:t>
            </a:r>
          </a:p>
          <a:p>
            <a:pPr lvl="0" algn="just"/>
            <a:endParaRPr lang="fr-FR" sz="2400" dirty="0" smtClean="0">
              <a:latin typeface="+mn-lt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A </a:t>
            </a:r>
            <a:r>
              <a:rPr lang="fr-FR" sz="2400" dirty="0">
                <a:latin typeface="+mn-lt"/>
              </a:rPr>
              <a:t>partir du </a:t>
            </a:r>
            <a:r>
              <a:rPr lang="fr-FR" sz="2400" dirty="0" smtClean="0">
                <a:latin typeface="+mn-lt"/>
              </a:rPr>
              <a:t>5 mars, </a:t>
            </a:r>
            <a:r>
              <a:rPr lang="fr-FR" sz="2400" dirty="0">
                <a:latin typeface="+mn-lt"/>
              </a:rPr>
              <a:t>constitution au niveau de chaque groupe d’une</a:t>
            </a:r>
            <a:r>
              <a:rPr lang="fr-FR" sz="2400" b="1" dirty="0">
                <a:latin typeface="+mn-lt"/>
              </a:rPr>
              <a:t> base documentaire</a:t>
            </a:r>
            <a:r>
              <a:rPr lang="fr-FR" sz="2400" dirty="0">
                <a:latin typeface="+mn-lt"/>
              </a:rPr>
              <a:t> relative au sujet retenu, alimentée chaque semaine (portfolio, classeur, </a:t>
            </a:r>
            <a:r>
              <a:rPr lang="fr-FR" sz="2400" dirty="0" err="1">
                <a:latin typeface="+mn-lt"/>
              </a:rPr>
              <a:t>google</a:t>
            </a:r>
            <a:r>
              <a:rPr lang="fr-FR" sz="2400" dirty="0">
                <a:latin typeface="+mn-lt"/>
              </a:rPr>
              <a:t> drive …)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 contrôle de l’incrémentation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66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2348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4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2800" dirty="0" smtClean="0">
                <a:solidFill>
                  <a:schemeClr val="bg1"/>
                </a:solidFill>
                <a:latin typeface="+mn-lt"/>
              </a:rPr>
              <a:t>Organisation du travail</a:t>
            </a:r>
            <a:endParaRPr lang="fr-FR" sz="2800" dirty="0"/>
          </a:p>
          <a:p>
            <a:r>
              <a:rPr lang="fr-FR" sz="2800" b="1" dirty="0"/>
              <a:t> </a:t>
            </a:r>
            <a:endParaRPr lang="fr-FR" sz="28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endParaRPr lang="fr-FR" sz="28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7016" y="1566715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2400" dirty="0">
                <a:latin typeface="+mn-lt"/>
              </a:rPr>
              <a:t>S</a:t>
            </a:r>
            <a:r>
              <a:rPr lang="fr-FR" sz="2400" dirty="0" smtClean="0">
                <a:latin typeface="+mn-lt"/>
              </a:rPr>
              <a:t>emaine du 25 au 29 mai</a:t>
            </a:r>
          </a:p>
          <a:p>
            <a:pPr lvl="0" algn="just"/>
            <a:endParaRPr lang="fr-FR" sz="2400" b="1" dirty="0" smtClean="0">
              <a:latin typeface="+mn-lt"/>
            </a:endParaRPr>
          </a:p>
          <a:p>
            <a:pPr lvl="0" algn="just"/>
            <a:r>
              <a:rPr lang="fr-FR" sz="2400" b="1" dirty="0" smtClean="0">
                <a:latin typeface="+mn-lt"/>
              </a:rPr>
              <a:t>Fonctionnement </a:t>
            </a:r>
            <a:r>
              <a:rPr lang="fr-FR" sz="2400" b="1" dirty="0">
                <a:latin typeface="+mn-lt"/>
              </a:rPr>
              <a:t>en mode </a:t>
            </a:r>
            <a:r>
              <a:rPr lang="fr-FR" sz="2400" b="1" dirty="0" smtClean="0">
                <a:latin typeface="+mn-lt"/>
              </a:rPr>
              <a:t>projet</a:t>
            </a:r>
            <a:endParaRPr lang="fr-FR" sz="2400" b="1" dirty="0">
              <a:latin typeface="+mn-lt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Travail en ateliers à partir de votre base documentaire ; restitution </a:t>
            </a:r>
            <a:r>
              <a:rPr lang="fr-FR" sz="2400" dirty="0" smtClean="0">
                <a:latin typeface="+mn-lt"/>
              </a:rPr>
              <a:t>1 jour sur 2 sur </a:t>
            </a:r>
            <a:r>
              <a:rPr lang="fr-FR" sz="2400" dirty="0">
                <a:latin typeface="+mn-lt"/>
              </a:rPr>
              <a:t>l’avancement du travail (problématique et produit de </a:t>
            </a:r>
            <a:r>
              <a:rPr lang="fr-FR" sz="2400" dirty="0" smtClean="0">
                <a:latin typeface="+mn-lt"/>
              </a:rPr>
              <a:t>restitution)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Conférences </a:t>
            </a:r>
            <a:r>
              <a:rPr lang="fr-FR" sz="2400" dirty="0">
                <a:latin typeface="+mn-lt"/>
              </a:rPr>
              <a:t>de spécialistes sur les thèmes lundi et mardi </a:t>
            </a:r>
            <a:r>
              <a:rPr lang="fr-FR" sz="2400" dirty="0" smtClean="0">
                <a:latin typeface="+mn-lt"/>
              </a:rPr>
              <a:t>(</a:t>
            </a:r>
            <a:r>
              <a:rPr lang="fr-FR" sz="2400" dirty="0">
                <a:latin typeface="+mn-lt"/>
              </a:rPr>
              <a:t>1h30 dont ½ h de </a:t>
            </a:r>
            <a:r>
              <a:rPr lang="fr-FR" sz="2400" dirty="0" smtClean="0">
                <a:latin typeface="+mn-lt"/>
              </a:rPr>
              <a:t>débat)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Restitution</a:t>
            </a:r>
            <a:r>
              <a:rPr lang="fr-FR" sz="2400" dirty="0">
                <a:latin typeface="+mn-lt"/>
              </a:rPr>
              <a:t> </a:t>
            </a:r>
            <a:r>
              <a:rPr lang="fr-FR" sz="2400" dirty="0" smtClean="0">
                <a:latin typeface="+mn-lt"/>
              </a:rPr>
              <a:t>le </a:t>
            </a:r>
            <a:r>
              <a:rPr lang="fr-FR" sz="2400" dirty="0">
                <a:latin typeface="+mn-lt"/>
              </a:rPr>
              <a:t>Vendredi </a:t>
            </a:r>
            <a:r>
              <a:rPr lang="fr-FR" sz="2400" dirty="0" smtClean="0">
                <a:latin typeface="+mn-lt"/>
              </a:rPr>
              <a:t>matin</a:t>
            </a:r>
          </a:p>
          <a:p>
            <a:pPr lvl="1" algn="just"/>
            <a:r>
              <a:rPr lang="fr-FR" sz="2400" dirty="0">
                <a:latin typeface="+mn-lt"/>
              </a:rPr>
              <a:t>	</a:t>
            </a:r>
            <a:r>
              <a:rPr lang="fr-FR" sz="2400" dirty="0" smtClean="0">
                <a:latin typeface="+mn-lt"/>
              </a:rPr>
              <a:t>Restitution </a:t>
            </a:r>
            <a:r>
              <a:rPr lang="fr-FR" sz="2400" dirty="0">
                <a:latin typeface="+mn-lt"/>
              </a:rPr>
              <a:t>format libre </a:t>
            </a:r>
            <a:r>
              <a:rPr lang="fr-FR" sz="2400" dirty="0" smtClean="0">
                <a:latin typeface="+mn-lt"/>
              </a:rPr>
              <a:t>(vidéo</a:t>
            </a:r>
            <a:r>
              <a:rPr lang="fr-FR" sz="2400" dirty="0">
                <a:latin typeface="+mn-lt"/>
              </a:rPr>
              <a:t>, journal, </a:t>
            </a:r>
            <a:r>
              <a:rPr lang="fr-FR" sz="2400" dirty="0" smtClean="0">
                <a:latin typeface="+mn-lt"/>
              </a:rPr>
              <a:t>émission TV, jeu </a:t>
            </a:r>
            <a:r>
              <a:rPr lang="fr-FR" sz="2400" dirty="0">
                <a:latin typeface="+mn-lt"/>
              </a:rPr>
              <a:t>de plateau, </a:t>
            </a:r>
            <a:r>
              <a:rPr lang="fr-FR" sz="2400" dirty="0" smtClean="0">
                <a:latin typeface="+mn-lt"/>
              </a:rPr>
              <a:t>posters …) + 2 </a:t>
            </a:r>
            <a:r>
              <a:rPr lang="fr-FR" sz="2400" dirty="0">
                <a:latin typeface="+mn-lt"/>
              </a:rPr>
              <a:t>pages présentant le </a:t>
            </a:r>
            <a:r>
              <a:rPr lang="fr-FR" sz="2400" dirty="0" smtClean="0">
                <a:latin typeface="+mn-lt"/>
              </a:rPr>
              <a:t>projet, justifiant </a:t>
            </a:r>
            <a:r>
              <a:rPr lang="fr-FR" sz="2400" dirty="0">
                <a:latin typeface="+mn-lt"/>
              </a:rPr>
              <a:t>le choix du support </a:t>
            </a:r>
            <a:r>
              <a:rPr lang="fr-FR" sz="2400" dirty="0" smtClean="0">
                <a:latin typeface="+mn-lt"/>
              </a:rPr>
              <a:t>de restitution, ce que le projet vous a apporté …</a:t>
            </a:r>
          </a:p>
          <a:p>
            <a:pPr lvl="1" algn="just"/>
            <a:r>
              <a:rPr lang="fr-FR" sz="2400" dirty="0" smtClean="0">
                <a:latin typeface="+mn-lt"/>
              </a:rPr>
              <a:t>Débriefing le vendredi AM par groupe et en plénière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27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2348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4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r>
              <a:rPr lang="fr-FR" sz="2800" dirty="0" smtClean="0">
                <a:solidFill>
                  <a:schemeClr val="bg1"/>
                </a:solidFill>
                <a:latin typeface="+mn-lt"/>
              </a:rPr>
              <a:t>Organisation du travail</a:t>
            </a:r>
            <a:endParaRPr lang="fr-FR" sz="2800" dirty="0"/>
          </a:p>
          <a:p>
            <a:r>
              <a:rPr lang="fr-FR" sz="2800" b="1" dirty="0"/>
              <a:t> </a:t>
            </a:r>
            <a:endParaRPr lang="fr-FR" sz="2800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endParaRPr lang="fr-FR" sz="28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fr-FR" sz="2000" b="1" dirty="0" smtClean="0">
              <a:latin typeface="+mn-lt"/>
            </a:endParaRPr>
          </a:p>
          <a:p>
            <a:pPr lvl="0" algn="just"/>
            <a:r>
              <a:rPr lang="fr-FR" sz="2400" b="1" dirty="0" smtClean="0">
                <a:latin typeface="+mn-lt"/>
              </a:rPr>
              <a:t>Evaluation</a:t>
            </a:r>
            <a:r>
              <a:rPr lang="fr-FR" sz="2400" b="1" dirty="0">
                <a:latin typeface="+mn-lt"/>
              </a:rPr>
              <a:t> </a:t>
            </a:r>
            <a:endParaRPr lang="fr-FR" sz="2400" b="1" dirty="0" smtClean="0">
              <a:latin typeface="+mn-lt"/>
            </a:endParaRPr>
          </a:p>
          <a:p>
            <a:pPr lvl="0" algn="just"/>
            <a:endParaRPr lang="fr-FR" sz="2000" b="1" dirty="0" smtClean="0">
              <a:latin typeface="+mn-lt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>
                <a:latin typeface="+mn-lt"/>
              </a:rPr>
              <a:t>P</a:t>
            </a:r>
            <a:r>
              <a:rPr lang="fr-FR" sz="2400" dirty="0" smtClean="0">
                <a:latin typeface="+mn-lt"/>
              </a:rPr>
              <a:t>rend </a:t>
            </a:r>
            <a:r>
              <a:rPr lang="fr-FR" sz="2400" dirty="0">
                <a:latin typeface="+mn-lt"/>
              </a:rPr>
              <a:t>en compte l’ensemble des activités à partir </a:t>
            </a:r>
            <a:r>
              <a:rPr lang="fr-FR" sz="2400" dirty="0" smtClean="0">
                <a:latin typeface="+mn-lt"/>
              </a:rPr>
              <a:t>d’aujourd’hui</a:t>
            </a:r>
          </a:p>
          <a:p>
            <a:pPr lvl="1" algn="just"/>
            <a:endParaRPr lang="fr-FR" sz="2400" dirty="0" smtClean="0">
              <a:latin typeface="+mn-lt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Mixte </a:t>
            </a:r>
            <a:r>
              <a:rPr lang="fr-FR" sz="2400" dirty="0">
                <a:latin typeface="+mn-lt"/>
              </a:rPr>
              <a:t>(pairs et équipe pédagogique</a:t>
            </a:r>
            <a:r>
              <a:rPr lang="fr-FR" sz="2400" dirty="0" smtClean="0">
                <a:latin typeface="+mn-lt"/>
              </a:rPr>
              <a:t>)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fr-FR" sz="2400" dirty="0" smtClean="0">
              <a:latin typeface="+mn-lt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fr-FR" sz="2400" dirty="0" smtClean="0">
                <a:latin typeface="+mn-lt"/>
              </a:rPr>
              <a:t>Grille </a:t>
            </a:r>
            <a:r>
              <a:rPr lang="fr-FR" sz="2400" dirty="0" err="1" smtClean="0">
                <a:latin typeface="+mn-lt"/>
              </a:rPr>
              <a:t>critériée</a:t>
            </a: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73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69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dirty="0">
                <a:solidFill>
                  <a:schemeClr val="bg1"/>
                </a:solidFill>
                <a:latin typeface="+mn-lt"/>
              </a:rPr>
              <a:t>	</a:t>
            </a:r>
            <a:endParaRPr lang="fr-FR" sz="24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fr-FR" sz="2400" dirty="0" smtClean="0">
                <a:solidFill>
                  <a:schemeClr val="bg1"/>
                </a:solidFill>
                <a:latin typeface="+mn-lt"/>
              </a:rPr>
              <a:t>	Définir les notions suivantes et répondre aux questions</a:t>
            </a:r>
            <a:endParaRPr lang="fr-FR" dirty="0"/>
          </a:p>
          <a:p>
            <a:r>
              <a:rPr lang="fr-FR" b="1" dirty="0"/>
              <a:t> </a:t>
            </a:r>
            <a:endParaRPr lang="fr-FR" dirty="0"/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000" dirty="0" smtClean="0">
              <a:latin typeface="+mn-lt"/>
            </a:endParaRPr>
          </a:p>
          <a:p>
            <a:endParaRPr lang="fr-FR" sz="2000" dirty="0">
              <a:latin typeface="+mn-lt"/>
            </a:endParaRP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Développement durable</a:t>
            </a:r>
          </a:p>
          <a:p>
            <a:pPr marL="342900" lvl="0" indent="-342900" algn="just">
              <a:buAutoNum type="arabicPeriod"/>
            </a:pPr>
            <a:r>
              <a:rPr lang="fr-FR" sz="2400" dirty="0">
                <a:latin typeface="+mn-lt"/>
              </a:rPr>
              <a:t>E</a:t>
            </a:r>
            <a:r>
              <a:rPr lang="fr-FR" sz="2400" dirty="0" smtClean="0">
                <a:latin typeface="+mn-lt"/>
              </a:rPr>
              <a:t>cologie</a:t>
            </a:r>
            <a:endParaRPr lang="fr-FR" sz="2400" dirty="0">
              <a:latin typeface="+mn-lt"/>
            </a:endParaRP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Salaire net, coût </a:t>
            </a:r>
            <a:r>
              <a:rPr lang="fr-FR" sz="2400" dirty="0">
                <a:latin typeface="+mn-lt"/>
              </a:rPr>
              <a:t>du </a:t>
            </a:r>
            <a:r>
              <a:rPr lang="fr-FR" sz="2400" dirty="0" smtClean="0">
                <a:latin typeface="+mn-lt"/>
              </a:rPr>
              <a:t>travail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Citez </a:t>
            </a:r>
            <a:r>
              <a:rPr lang="fr-FR" sz="2400" dirty="0">
                <a:latin typeface="+mn-lt"/>
              </a:rPr>
              <a:t>des revenus qui ne sont pas des </a:t>
            </a:r>
            <a:r>
              <a:rPr lang="fr-FR" sz="2400" dirty="0" smtClean="0">
                <a:latin typeface="+mn-lt"/>
              </a:rPr>
              <a:t>salaires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Quelles </a:t>
            </a:r>
            <a:r>
              <a:rPr lang="fr-FR" sz="2400" dirty="0">
                <a:latin typeface="+mn-lt"/>
              </a:rPr>
              <a:t>sont les grandes catégories socio professionnelles </a:t>
            </a:r>
            <a:r>
              <a:rPr lang="fr-FR" sz="2400" dirty="0" smtClean="0">
                <a:latin typeface="+mn-lt"/>
              </a:rPr>
              <a:t>?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Dette</a:t>
            </a:r>
            <a:r>
              <a:rPr lang="fr-FR" sz="2400" dirty="0">
                <a:latin typeface="+mn-lt"/>
              </a:rPr>
              <a:t>, déficit, quelle différence </a:t>
            </a:r>
            <a:r>
              <a:rPr lang="fr-FR" sz="2400" dirty="0" smtClean="0">
                <a:latin typeface="+mn-lt"/>
              </a:rPr>
              <a:t>?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Chiffre </a:t>
            </a:r>
            <a:r>
              <a:rPr lang="fr-FR" sz="2400" dirty="0">
                <a:latin typeface="+mn-lt"/>
              </a:rPr>
              <a:t>d’affaires, </a:t>
            </a:r>
            <a:r>
              <a:rPr lang="fr-FR" sz="2400" dirty="0" smtClean="0">
                <a:latin typeface="+mn-lt"/>
              </a:rPr>
              <a:t> valeur ajoutée, profit 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Investissement, amortissement</a:t>
            </a:r>
            <a:endParaRPr lang="fr-FR" sz="2400" dirty="0">
              <a:latin typeface="+mn-lt"/>
            </a:endParaRP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Comment </a:t>
            </a:r>
            <a:r>
              <a:rPr lang="fr-FR" sz="2400" dirty="0">
                <a:latin typeface="+mn-lt"/>
              </a:rPr>
              <a:t>mesure-t-on la richesse d’un pays </a:t>
            </a:r>
            <a:r>
              <a:rPr lang="fr-FR" sz="2400" dirty="0" smtClean="0">
                <a:latin typeface="+mn-lt"/>
              </a:rPr>
              <a:t>?</a:t>
            </a:r>
          </a:p>
          <a:p>
            <a:pPr marL="342900" lvl="0" indent="-342900" algn="just">
              <a:buAutoNum type="arabicPeriod"/>
            </a:pPr>
            <a:r>
              <a:rPr lang="fr-FR" sz="2400" dirty="0" smtClean="0">
                <a:latin typeface="+mn-lt"/>
              </a:rPr>
              <a:t> Lorsque </a:t>
            </a:r>
            <a:r>
              <a:rPr lang="fr-FR" sz="2400" dirty="0">
                <a:latin typeface="+mn-lt"/>
              </a:rPr>
              <a:t>le prix augmente, la demande ? / </a:t>
            </a:r>
            <a:r>
              <a:rPr lang="fr-FR" sz="2400" dirty="0" smtClean="0">
                <a:latin typeface="+mn-lt"/>
              </a:rPr>
              <a:t>lorsque </a:t>
            </a:r>
            <a:r>
              <a:rPr lang="fr-FR" sz="2400" dirty="0">
                <a:latin typeface="+mn-lt"/>
              </a:rPr>
              <a:t>la demande augmente, le prix </a:t>
            </a:r>
            <a:r>
              <a:rPr lang="fr-FR" sz="2400" dirty="0" smtClean="0">
                <a:latin typeface="+mn-lt"/>
              </a:rPr>
              <a:t>?</a:t>
            </a:r>
          </a:p>
          <a:p>
            <a:pPr lvl="0" algn="just"/>
            <a:endParaRPr lang="fr-FR" sz="2400" dirty="0" smtClean="0">
              <a:latin typeface="+mn-lt"/>
            </a:endParaRPr>
          </a:p>
          <a:p>
            <a:pPr marL="342900" lvl="0" indent="-342900" algn="just">
              <a:buAutoNum type="arabicPeriod"/>
            </a:pPr>
            <a:endParaRPr lang="fr-FR" sz="2000" dirty="0">
              <a:latin typeface="+mn-lt"/>
            </a:endParaRPr>
          </a:p>
          <a:p>
            <a:pPr algn="just"/>
            <a:r>
              <a:rPr lang="fr-FR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89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536" y="2488038"/>
            <a:ext cx="8291264" cy="2244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Projection d’extraits de la conférence de JP Delevoye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Présentation 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module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fr-F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QROC 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Objectifs </a:t>
            </a:r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pédagogiques et scientifiques </a:t>
            </a: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module </a:t>
            </a:r>
          </a:p>
        </p:txBody>
      </p:sp>
      <p:sp>
        <p:nvSpPr>
          <p:cNvPr id="7" name="Rectangle 6"/>
          <p:cNvSpPr/>
          <p:nvPr/>
        </p:nvSpPr>
        <p:spPr>
          <a:xfrm>
            <a:off x="539552" y="1607871"/>
            <a:ext cx="7632848" cy="3956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Thème : l’environnement</a:t>
            </a:r>
          </a:p>
          <a:p>
            <a:pPr indent="179705" algn="just">
              <a:lnSpc>
                <a:spcPct val="107000"/>
              </a:lnSpc>
              <a:spcAft>
                <a:spcPts val="800"/>
              </a:spcAft>
            </a:pP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sous-thèmes »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Mobilité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Alimentation</a:t>
            </a:r>
          </a:p>
          <a:p>
            <a:pPr marL="800100" lvl="1" indent="-342900" algn="just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politique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9339"/>
            <a:ext cx="777584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Energie – Environnement </a:t>
            </a: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 Energie durable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185038"/>
            <a:ext cx="885698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dirty="0">
                <a:latin typeface="+mn-lt"/>
              </a:rPr>
              <a:t>Energie capable de répondre aux besoins </a:t>
            </a:r>
            <a:r>
              <a:rPr lang="fr-FR" sz="2400" dirty="0" smtClean="0">
                <a:latin typeface="+mn-lt"/>
              </a:rPr>
              <a:t>actuels, </a:t>
            </a:r>
            <a:r>
              <a:rPr lang="fr-FR" sz="2400" dirty="0">
                <a:latin typeface="+mn-lt"/>
              </a:rPr>
              <a:t>sans compromettre la capacité des générations futures à répondre à leurs besoins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400" dirty="0" smtClean="0">
                <a:latin typeface="+mn-lt"/>
              </a:rPr>
              <a:t>énergies renouvelables, technologies améliorant l’efficacité énergétique</a:t>
            </a:r>
            <a:endParaRPr lang="fr-FR" sz="2400" b="1" dirty="0">
              <a:latin typeface="+mn-lt"/>
            </a:endParaRPr>
          </a:p>
          <a:p>
            <a:pPr lvl="1" algn="just"/>
            <a:endParaRPr lang="fr-FR" sz="2400" b="1" dirty="0" smtClean="0">
              <a:latin typeface="+mn-lt"/>
            </a:endParaRPr>
          </a:p>
          <a:p>
            <a:pPr lvl="1" algn="just"/>
            <a:r>
              <a:rPr lang="fr-FR" sz="2400" b="1" dirty="0" smtClean="0">
                <a:latin typeface="+mn-lt"/>
              </a:rPr>
              <a:t>Problématique</a:t>
            </a:r>
            <a:r>
              <a:rPr lang="fr-FR" sz="2400" dirty="0" smtClean="0">
                <a:latin typeface="+mn-lt"/>
              </a:rPr>
              <a:t> </a:t>
            </a:r>
            <a:r>
              <a:rPr lang="fr-FR" sz="2400" b="1" dirty="0" smtClean="0">
                <a:latin typeface="+mn-lt"/>
              </a:rPr>
              <a:t>de </a:t>
            </a:r>
            <a:r>
              <a:rPr lang="fr-FR" sz="2400" b="1" dirty="0">
                <a:latin typeface="+mn-lt"/>
              </a:rPr>
              <a:t>« l’économie circulaire »</a:t>
            </a:r>
            <a:r>
              <a:rPr lang="fr-FR" sz="2400" dirty="0">
                <a:latin typeface="+mn-lt"/>
              </a:rPr>
              <a:t> : Comment alimenter des besoins énergétiques </a:t>
            </a:r>
            <a:r>
              <a:rPr lang="fr-FR" sz="2400" dirty="0" smtClean="0">
                <a:latin typeface="+mn-lt"/>
              </a:rPr>
              <a:t>mondiaux, dans un contexte de production </a:t>
            </a:r>
            <a:r>
              <a:rPr lang="fr-FR" sz="2400" dirty="0">
                <a:latin typeface="+mn-lt"/>
              </a:rPr>
              <a:t>d’énergie </a:t>
            </a:r>
            <a:r>
              <a:rPr lang="fr-FR" sz="2400" dirty="0" smtClean="0">
                <a:latin typeface="+mn-lt"/>
              </a:rPr>
              <a:t>majoritairement </a:t>
            </a:r>
            <a:r>
              <a:rPr lang="fr-FR" sz="2400" dirty="0">
                <a:latin typeface="+mn-lt"/>
              </a:rPr>
              <a:t>polluante, </a:t>
            </a:r>
            <a:r>
              <a:rPr lang="fr-FR" sz="2400" dirty="0" smtClean="0">
                <a:latin typeface="+mn-lt"/>
              </a:rPr>
              <a:t>de réserves d’énergies fossiles </a:t>
            </a:r>
            <a:r>
              <a:rPr lang="fr-FR" sz="2400" dirty="0">
                <a:latin typeface="+mn-lt"/>
              </a:rPr>
              <a:t>décroissantes </a:t>
            </a:r>
            <a:r>
              <a:rPr lang="fr-FR" sz="2400" dirty="0" smtClean="0">
                <a:latin typeface="+mn-lt"/>
              </a:rPr>
              <a:t>et de besoins énergétiques croissants </a:t>
            </a:r>
            <a:r>
              <a:rPr lang="fr-FR" sz="2400" dirty="0">
                <a:latin typeface="+mn-lt"/>
              </a:rPr>
              <a:t>? </a:t>
            </a:r>
            <a:endParaRPr lang="fr-FR" sz="2400" dirty="0" smtClean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dirty="0" smtClean="0">
                <a:latin typeface="+mn-lt"/>
              </a:rPr>
              <a:t>Produire </a:t>
            </a:r>
            <a:r>
              <a:rPr lang="fr-FR" sz="2400" dirty="0">
                <a:latin typeface="+mn-lt"/>
              </a:rPr>
              <a:t>autrement de </a:t>
            </a:r>
            <a:r>
              <a:rPr lang="fr-FR" sz="2400" dirty="0" smtClean="0">
                <a:latin typeface="+mn-lt"/>
              </a:rPr>
              <a:t>l’énergie</a:t>
            </a: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dirty="0" smtClean="0">
                <a:latin typeface="+mn-lt"/>
              </a:rPr>
              <a:t>diminuer </a:t>
            </a:r>
            <a:r>
              <a:rPr lang="fr-FR" sz="2400" dirty="0">
                <a:latin typeface="+mn-lt"/>
              </a:rPr>
              <a:t>les consommations et les rejets </a:t>
            </a:r>
            <a:r>
              <a:rPr lang="fr-FR" sz="2400" dirty="0" smtClean="0">
                <a:latin typeface="+mn-lt"/>
              </a:rPr>
              <a:t>liés</a:t>
            </a: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dirty="0" smtClean="0">
                <a:latin typeface="+mn-lt"/>
              </a:rPr>
              <a:t>réutiliser </a:t>
            </a:r>
            <a:r>
              <a:rPr lang="fr-FR" sz="2400" dirty="0">
                <a:latin typeface="+mn-lt"/>
              </a:rPr>
              <a:t>les déchets </a:t>
            </a:r>
            <a:endParaRPr lang="fr-FR" sz="2400" dirty="0" smtClean="0">
              <a:latin typeface="+mn-lt"/>
            </a:endParaRPr>
          </a:p>
          <a:p>
            <a:pPr lvl="1" algn="just"/>
            <a:endParaRPr lang="fr-FR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25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Mobilité – Environnement </a:t>
            </a: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 Mobilité durable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fr-FR" sz="2400" dirty="0" smtClean="0">
              <a:latin typeface="+mn-lt"/>
            </a:endParaRPr>
          </a:p>
          <a:p>
            <a:pPr lvl="1" algn="just"/>
            <a:r>
              <a:rPr lang="fr-FR" sz="2400" dirty="0" smtClean="0">
                <a:latin typeface="+mn-lt"/>
              </a:rPr>
              <a:t>Une double problématique en termes d’analyse d’impact</a:t>
            </a:r>
          </a:p>
          <a:p>
            <a:pPr lvl="1" algn="just"/>
            <a:endParaRPr lang="fr-FR" sz="2400" b="1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</a:rPr>
              <a:t>Transports et environnement</a:t>
            </a:r>
            <a:r>
              <a:rPr lang="fr-FR" sz="2400" dirty="0">
                <a:latin typeface="+mn-lt"/>
              </a:rPr>
              <a:t> : Impact d’une demande toujours croissante </a:t>
            </a:r>
            <a:r>
              <a:rPr lang="fr-FR" sz="2400" dirty="0" smtClean="0">
                <a:latin typeface="+mn-lt"/>
              </a:rPr>
              <a:t>de transport </a:t>
            </a:r>
            <a:r>
              <a:rPr lang="fr-FR" sz="2400" dirty="0">
                <a:latin typeface="+mn-lt"/>
              </a:rPr>
              <a:t>sur </a:t>
            </a:r>
            <a:r>
              <a:rPr lang="fr-FR" sz="2400" dirty="0" smtClean="0">
                <a:latin typeface="+mn-lt"/>
              </a:rPr>
              <a:t>l’environnement (mondialisation </a:t>
            </a:r>
            <a:r>
              <a:rPr lang="fr-FR" sz="2400" dirty="0">
                <a:latin typeface="+mn-lt"/>
              </a:rPr>
              <a:t>des échanges, accélération des moyens de transport  </a:t>
            </a:r>
            <a:r>
              <a:rPr lang="fr-FR" sz="2400" dirty="0" smtClean="0">
                <a:latin typeface="+mn-lt"/>
              </a:rPr>
              <a:t>…). </a:t>
            </a: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endParaRPr lang="fr-FR" sz="2400" dirty="0">
              <a:latin typeface="+mn-lt"/>
            </a:endParaRPr>
          </a:p>
          <a:p>
            <a:pPr marL="742950" lvl="1" indent="-28575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</a:rPr>
              <a:t>Migrations et environnement</a:t>
            </a:r>
            <a:r>
              <a:rPr lang="fr-FR" sz="2400" dirty="0" smtClean="0">
                <a:latin typeface="+mn-lt"/>
              </a:rPr>
              <a:t> : Impact </a:t>
            </a:r>
            <a:r>
              <a:rPr lang="fr-FR" sz="2400" dirty="0">
                <a:latin typeface="+mn-lt"/>
              </a:rPr>
              <a:t>des changements environnementaux sur les mouvements migratoires humains et les équilibres géopolitiques.</a:t>
            </a:r>
          </a:p>
        </p:txBody>
      </p:sp>
    </p:spTree>
    <p:extLst>
      <p:ext uri="{BB962C8B-B14F-4D97-AF65-F5344CB8AC3E}">
        <p14:creationId xmlns:p14="http://schemas.microsoft.com/office/powerpoint/2010/main" val="57369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 – Environnement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08520" y="906810"/>
            <a:ext cx="90730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fr-FR" dirty="0"/>
          </a:p>
          <a:p>
            <a:pPr lvl="1" algn="just"/>
            <a:r>
              <a:rPr lang="fr-FR" sz="2400" dirty="0" smtClean="0">
                <a:latin typeface="+mn-lt"/>
              </a:rPr>
              <a:t>Effets des </a:t>
            </a:r>
            <a:r>
              <a:rPr lang="fr-FR" sz="2400" dirty="0">
                <a:latin typeface="+mn-lt"/>
              </a:rPr>
              <a:t>changements </a:t>
            </a:r>
            <a:r>
              <a:rPr lang="fr-FR" sz="2400" dirty="0" smtClean="0">
                <a:latin typeface="+mn-lt"/>
              </a:rPr>
              <a:t>environnementaux, des conditions </a:t>
            </a:r>
            <a:r>
              <a:rPr lang="fr-FR" sz="2400" dirty="0">
                <a:latin typeface="+mn-lt"/>
              </a:rPr>
              <a:t>de vie et de travail </a:t>
            </a:r>
            <a:r>
              <a:rPr lang="fr-FR" sz="2400" dirty="0" smtClean="0">
                <a:latin typeface="+mn-lt"/>
              </a:rPr>
              <a:t>sur </a:t>
            </a:r>
            <a:r>
              <a:rPr lang="fr-FR" sz="2400" dirty="0">
                <a:latin typeface="+mn-lt"/>
              </a:rPr>
              <a:t>la </a:t>
            </a:r>
            <a:r>
              <a:rPr lang="fr-FR" sz="2400" dirty="0" smtClean="0">
                <a:latin typeface="+mn-lt"/>
              </a:rPr>
              <a:t>santé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400" dirty="0" smtClean="0">
                <a:latin typeface="+mn-lt"/>
              </a:rPr>
              <a:t>Une </a:t>
            </a:r>
            <a:r>
              <a:rPr lang="fr-FR" sz="2400" dirty="0">
                <a:latin typeface="+mn-lt"/>
              </a:rPr>
              <a:t>double problématique en termes d’analyse d’impact et de politique publique </a:t>
            </a:r>
            <a:endParaRPr lang="fr-FR" sz="2400" dirty="0" smtClean="0">
              <a:latin typeface="+mn-lt"/>
            </a:endParaRP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Les </a:t>
            </a:r>
            <a:r>
              <a:rPr lang="fr-FR" sz="2400" b="1" dirty="0">
                <a:latin typeface="+mn-lt"/>
                <a:sym typeface="Wingdings" panose="05000000000000000000" pitchFamily="2" charset="2"/>
              </a:rPr>
              <a:t>i</a:t>
            </a:r>
            <a:r>
              <a:rPr lang="fr-FR" sz="2400" b="1" dirty="0" smtClean="0">
                <a:latin typeface="+mn-lt"/>
              </a:rPr>
              <a:t>mpacts </a:t>
            </a:r>
            <a:r>
              <a:rPr lang="fr-FR" sz="2400" b="1" dirty="0">
                <a:latin typeface="+mn-lt"/>
              </a:rPr>
              <a:t>de l’environnement sur la santé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 smtClean="0">
                <a:latin typeface="+mn-lt"/>
              </a:rPr>
              <a:t>Identification </a:t>
            </a:r>
            <a:r>
              <a:rPr lang="fr-FR" sz="2400" dirty="0">
                <a:latin typeface="+mn-lt"/>
              </a:rPr>
              <a:t>des risques sanitaires liés aux pollutions des milieux de vie et aux agents </a:t>
            </a:r>
            <a:r>
              <a:rPr lang="fr-FR" sz="2400" dirty="0" smtClean="0">
                <a:latin typeface="+mn-lt"/>
              </a:rPr>
              <a:t>physiques</a:t>
            </a:r>
          </a:p>
          <a:p>
            <a:pPr lvl="1" algn="just"/>
            <a:endParaRPr lang="fr-FR" sz="2400" dirty="0">
              <a:latin typeface="+mn-lt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</a:rPr>
              <a:t>Les politiques </a:t>
            </a:r>
            <a:r>
              <a:rPr lang="fr-FR" sz="2400" b="1" dirty="0">
                <a:latin typeface="+mn-lt"/>
              </a:rPr>
              <a:t>de santé </a:t>
            </a:r>
            <a:r>
              <a:rPr lang="fr-FR" sz="2400" b="1" dirty="0" smtClean="0">
                <a:latin typeface="+mn-lt"/>
              </a:rPr>
              <a:t>publique </a:t>
            </a: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dirty="0">
                <a:sym typeface="Wingdings" panose="05000000000000000000" pitchFamily="2" charset="2"/>
              </a:rPr>
              <a:t> </a:t>
            </a:r>
            <a:r>
              <a:rPr lang="fr-FR" sz="2400" dirty="0" smtClean="0">
                <a:latin typeface="+mn-lt"/>
              </a:rPr>
              <a:t>choix </a:t>
            </a:r>
            <a:r>
              <a:rPr lang="fr-FR" sz="2400" dirty="0">
                <a:latin typeface="+mn-lt"/>
              </a:rPr>
              <a:t>stratégiques des pouvoirs </a:t>
            </a:r>
            <a:r>
              <a:rPr lang="fr-FR" sz="2400" dirty="0" smtClean="0">
                <a:latin typeface="+mn-lt"/>
              </a:rPr>
              <a:t>publics pour améliorer la santé de la population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 définition des priorités,</a:t>
            </a:r>
            <a:r>
              <a:rPr lang="fr-FR" sz="2400" dirty="0" smtClean="0">
                <a:latin typeface="+mn-lt"/>
              </a:rPr>
              <a:t> </a:t>
            </a:r>
            <a:r>
              <a:rPr lang="fr-FR" sz="2400" dirty="0">
                <a:latin typeface="+mn-lt"/>
              </a:rPr>
              <a:t>objectifs à </a:t>
            </a:r>
            <a:r>
              <a:rPr lang="fr-FR" sz="2400" dirty="0" smtClean="0">
                <a:latin typeface="+mn-lt"/>
              </a:rPr>
              <a:t>atteindre, champs d’intervention, moyens mis en œuvre…</a:t>
            </a:r>
            <a:endParaRPr lang="fr-FR" sz="2400" dirty="0">
              <a:latin typeface="+mn-lt"/>
            </a:endParaRPr>
          </a:p>
          <a:p>
            <a:pPr lvl="1" algn="just"/>
            <a:endParaRPr lang="fr-FR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812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Agriculture- Alimentation- Environnement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dirty="0" smtClean="0">
                <a:latin typeface="+mn-lt"/>
              </a:rPr>
              <a:t>Une triple </a:t>
            </a:r>
            <a:r>
              <a:rPr lang="fr-FR" sz="2400" dirty="0">
                <a:latin typeface="+mn-lt"/>
              </a:rPr>
              <a:t>problématique </a:t>
            </a:r>
            <a:r>
              <a:rPr lang="fr-FR" sz="2400" dirty="0" smtClean="0">
                <a:latin typeface="+mn-lt"/>
              </a:rPr>
              <a:t>autour des modes de production agricoles et des pratiques alimentaires pour </a:t>
            </a:r>
            <a:r>
              <a:rPr lang="fr-FR" sz="2400" dirty="0">
                <a:latin typeface="+mn-lt"/>
              </a:rPr>
              <a:t>nourrir la population</a:t>
            </a:r>
            <a:r>
              <a:rPr lang="fr-FR" sz="2400" i="1" dirty="0">
                <a:latin typeface="+mn-lt"/>
              </a:rPr>
              <a:t> </a:t>
            </a:r>
            <a:r>
              <a:rPr lang="fr-FR" sz="2400" dirty="0">
                <a:latin typeface="+mn-lt"/>
              </a:rPr>
              <a:t>en qualité et en quantité aujourd'hui et demain, dans le respect de l'environnement. </a:t>
            </a:r>
            <a:endParaRPr lang="fr-FR" sz="2400" dirty="0" smtClean="0">
              <a:latin typeface="+mn-lt"/>
            </a:endParaRPr>
          </a:p>
          <a:p>
            <a:pPr lvl="1" algn="just"/>
            <a:endParaRPr lang="fr-FR" sz="2400" dirty="0" smtClean="0">
              <a:latin typeface="+mn-lt"/>
            </a:endParaRPr>
          </a:p>
          <a:p>
            <a:pPr lvl="1" algn="just"/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Agriculture et environnement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 : compatibilité d’une agriculture économiquement viable, d’une alimentation suffisante (quantitativement et qualitativement) et de la protection de l’environnement</a:t>
            </a:r>
          </a:p>
          <a:p>
            <a:pPr lvl="1" algn="just"/>
            <a:endParaRPr lang="fr-FR" sz="2400" dirty="0" smtClean="0">
              <a:latin typeface="+mn-lt"/>
              <a:sym typeface="Wingdings" panose="05000000000000000000" pitchFamily="2" charset="2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Agriculture et santé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 : impacts sanitaires des pratiques agricoles</a:t>
            </a: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endParaRPr lang="fr-FR" sz="2400" dirty="0" smtClean="0">
              <a:latin typeface="+mn-lt"/>
              <a:sym typeface="Wingdings" panose="05000000000000000000" pitchFamily="2" charset="2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Alimentation et agriculture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 dans les rapports entre pays développés et pays en voie de développement</a:t>
            </a:r>
          </a:p>
          <a:p>
            <a:pPr lvl="1" algn="just"/>
            <a:endParaRPr lang="fr-FR" sz="2400" dirty="0" smtClean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2319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 smtClean="0">
                <a:solidFill>
                  <a:schemeClr val="bg1"/>
                </a:solidFill>
                <a:latin typeface="+mn-lt"/>
              </a:rPr>
              <a:t> </a:t>
            </a: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pproches politiques du changement climatique 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2400" dirty="0" smtClean="0">
                <a:latin typeface="+mn-lt"/>
              </a:rPr>
              <a:t>Jusqu’à une période récente, l’environnement a été porté par les experts (le plus connu étant le GIEC avec en face les </a:t>
            </a:r>
            <a:r>
              <a:rPr lang="fr-FR" sz="2400" dirty="0" err="1" smtClean="0">
                <a:latin typeface="+mn-lt"/>
              </a:rPr>
              <a:t>climatosceptiques</a:t>
            </a:r>
            <a:r>
              <a:rPr lang="fr-FR" sz="2400" dirty="0" smtClean="0">
                <a:latin typeface="+mn-lt"/>
              </a:rPr>
              <a:t>) ou par les mouvements écologiques (très variés). Aujourd’hui émergent de nouveaux modes d’action dont Greta </a:t>
            </a:r>
            <a:r>
              <a:rPr lang="fr-FR" sz="2400" dirty="0" err="1" smtClean="0">
                <a:latin typeface="+mn-lt"/>
              </a:rPr>
              <a:t>Thunberg</a:t>
            </a:r>
            <a:r>
              <a:rPr lang="fr-FR" sz="2400" dirty="0" smtClean="0">
                <a:latin typeface="+mn-lt"/>
              </a:rPr>
              <a:t> et le mouvement Extinction Rébellion sont, dans des genres différents, les expressions les plus fortes. </a:t>
            </a:r>
          </a:p>
          <a:p>
            <a:pPr lvl="1" algn="just"/>
            <a:endParaRPr lang="fr-FR" sz="2400" dirty="0" smtClean="0">
              <a:latin typeface="+mn-lt"/>
            </a:endParaRPr>
          </a:p>
          <a:p>
            <a:pPr lvl="1" algn="just"/>
            <a:r>
              <a:rPr lang="fr-FR" sz="2400" dirty="0" smtClean="0">
                <a:latin typeface="+mn-lt"/>
                <a:sym typeface="Wingdings" panose="05000000000000000000" pitchFamily="2" charset="2"/>
              </a:rPr>
              <a:t></a:t>
            </a:r>
            <a:r>
              <a:rPr lang="fr-FR" sz="2400" b="1" dirty="0">
                <a:latin typeface="+mn-lt"/>
                <a:sym typeface="Wingdings" panose="05000000000000000000" pitchFamily="2" charset="2"/>
              </a:rPr>
              <a:t> </a:t>
            </a: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Analyses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 : quelles sont les visions de l’environnement et du changement climatique  des différentes organisations mobilisées sur ces thèmes.</a:t>
            </a:r>
          </a:p>
          <a:p>
            <a:pPr lvl="1" algn="just"/>
            <a:endParaRPr lang="fr-FR" sz="2400" dirty="0" smtClean="0">
              <a:latin typeface="+mn-lt"/>
              <a:sym typeface="Wingdings" panose="05000000000000000000" pitchFamily="2" charset="2"/>
            </a:endParaRP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r>
              <a:rPr lang="fr-FR" sz="2400" b="1" dirty="0" smtClean="0">
                <a:latin typeface="+mn-lt"/>
                <a:sym typeface="Wingdings" panose="05000000000000000000" pitchFamily="2" charset="2"/>
              </a:rPr>
              <a:t>Mode d’action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: quels sont les modes d’action employés ; pourquoi évoluent-ils ?</a:t>
            </a:r>
          </a:p>
          <a:p>
            <a:pPr marL="800100" lvl="1" indent="-342900" algn="just">
              <a:buFont typeface="Wingdings" panose="05000000000000000000" pitchFamily="2" charset="2"/>
              <a:buChar char="ó"/>
            </a:pPr>
            <a:endParaRPr lang="fr-FR" sz="2400" dirty="0" smtClean="0">
              <a:latin typeface="+mn-lt"/>
              <a:sym typeface="Wingdings" panose="05000000000000000000" pitchFamily="2" charset="2"/>
            </a:endParaRPr>
          </a:p>
          <a:p>
            <a:pPr lvl="1" algn="just"/>
            <a:endParaRPr lang="fr-FR" sz="2400" dirty="0" smtClean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374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64096"/>
          </a:xfrm>
        </p:spPr>
        <p:txBody>
          <a:bodyPr/>
          <a:lstStyle/>
          <a:p>
            <a:pPr algn="l"/>
            <a:r>
              <a:rPr lang="fr-FR" altLang="fr-FR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fr-FR" altLang="fr-FR" sz="2400" dirty="0">
                <a:solidFill>
                  <a:schemeClr val="bg1"/>
                </a:solidFill>
                <a:latin typeface="+mn-lt"/>
              </a:rPr>
            </a:br>
            <a:endParaRPr lang="fr-FR" alt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28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27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chemeClr val="bg1"/>
                </a:solidFill>
              </a:rPr>
              <a:t>	</a:t>
            </a:r>
            <a:endParaRPr lang="fr-FR" dirty="0" smtClean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848" y="0"/>
            <a:ext cx="1368152" cy="11989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2714"/>
            <a:ext cx="7775848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447675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  <a:latin typeface="+mn-lt"/>
              </a:rPr>
              <a:t>Méthodologie : </a:t>
            </a:r>
            <a:r>
              <a:rPr lang="fr-FR" sz="2800" b="1" dirty="0">
                <a:solidFill>
                  <a:schemeClr val="bg1"/>
                </a:solidFill>
                <a:latin typeface="+mn-lt"/>
              </a:rPr>
              <a:t>construction d’une </a:t>
            </a:r>
            <a:r>
              <a:rPr lang="fr-FR" sz="2800" b="1" dirty="0" smtClean="0">
                <a:solidFill>
                  <a:schemeClr val="bg1"/>
                </a:solidFill>
                <a:latin typeface="+mn-lt"/>
              </a:rPr>
              <a:t>	problématique 	</a:t>
            </a:r>
            <a:r>
              <a:rPr lang="fr-FR" sz="2800" b="1" dirty="0" smtClean="0">
                <a:solidFill>
                  <a:schemeClr val="bg1"/>
                </a:solidFill>
                <a:latin typeface="+mn-lt"/>
                <a:sym typeface="Wingdings" panose="05000000000000000000" pitchFamily="2" charset="2"/>
              </a:rPr>
              <a:t> </a:t>
            </a:r>
            <a:r>
              <a:rPr lang="fr-FR" sz="2800" b="1" dirty="0" smtClean="0">
                <a:solidFill>
                  <a:schemeClr val="bg1"/>
                </a:solidFill>
                <a:latin typeface="+mn-lt"/>
              </a:rPr>
              <a:t>comment </a:t>
            </a:r>
            <a:r>
              <a:rPr lang="fr-FR" sz="2800" b="1" dirty="0">
                <a:solidFill>
                  <a:schemeClr val="bg1"/>
                </a:solidFill>
                <a:latin typeface="+mn-lt"/>
              </a:rPr>
              <a:t>interroger un </a:t>
            </a:r>
            <a:r>
              <a:rPr lang="fr-FR" sz="2800" b="1" dirty="0" smtClean="0">
                <a:solidFill>
                  <a:schemeClr val="bg1"/>
                </a:solidFill>
                <a:latin typeface="+mn-lt"/>
              </a:rPr>
              <a:t>sujet</a:t>
            </a:r>
            <a:endParaRPr lang="fr-FR" sz="2800" dirty="0">
              <a:solidFill>
                <a:schemeClr val="bg1"/>
              </a:solidFill>
              <a:latin typeface="+mn-lt"/>
            </a:endParaRPr>
          </a:p>
          <a:p>
            <a:pPr indent="447675" algn="just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1241673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n-lt"/>
              </a:rPr>
              <a:t>Une problématique </a:t>
            </a:r>
            <a:r>
              <a:rPr lang="fr-FR" sz="2400" dirty="0">
                <a:latin typeface="+mn-lt"/>
              </a:rPr>
              <a:t>correspond à un questionnement général entraînant des questions partielles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E</a:t>
            </a:r>
            <a:r>
              <a:rPr lang="fr-FR" sz="2400" dirty="0" smtClean="0">
                <a:latin typeface="+mn-lt"/>
              </a:rPr>
              <a:t>lle traduit une </a:t>
            </a:r>
            <a:r>
              <a:rPr lang="fr-FR" sz="2400" dirty="0">
                <a:latin typeface="+mn-lt"/>
              </a:rPr>
              <a:t>situation qui « fait problème », ne débouchant pas sur une réponse immédiate </a:t>
            </a:r>
            <a:endParaRPr lang="fr-FR" sz="24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E</a:t>
            </a:r>
            <a:r>
              <a:rPr lang="fr-FR" sz="2400" dirty="0" smtClean="0">
                <a:latin typeface="+mn-lt"/>
              </a:rPr>
              <a:t>lle </a:t>
            </a:r>
            <a:r>
              <a:rPr lang="fr-FR" sz="2400" dirty="0">
                <a:latin typeface="+mn-lt"/>
              </a:rPr>
              <a:t>doit mettre en jeu une argumentation, incitant à la formulation d’hypothèses, qu’il conviendra de valider ou </a:t>
            </a:r>
            <a:r>
              <a:rPr lang="fr-FR" sz="2400" dirty="0" smtClean="0">
                <a:latin typeface="+mn-lt"/>
              </a:rPr>
              <a:t>d’invalider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400" dirty="0">
                <a:latin typeface="+mn-lt"/>
              </a:rPr>
              <a:t>U</a:t>
            </a:r>
            <a:r>
              <a:rPr lang="fr-FR" sz="2400" dirty="0" smtClean="0">
                <a:latin typeface="+mn-lt"/>
              </a:rPr>
              <a:t>n </a:t>
            </a:r>
            <a:r>
              <a:rPr lang="fr-FR" sz="2400" dirty="0">
                <a:latin typeface="+mn-lt"/>
              </a:rPr>
              <a:t>même sujet peut faire émerger plusieurs problématiques selon le point de vue, le prisme par lequel on regarde le thème de l’étude</a:t>
            </a:r>
            <a:r>
              <a:rPr lang="fr-FR" sz="2400" dirty="0" smtClean="0">
                <a:latin typeface="+mn-lt"/>
              </a:rPr>
              <a:t>.</a:t>
            </a:r>
          </a:p>
          <a:p>
            <a:pPr algn="just"/>
            <a:endParaRPr lang="fr-FR" sz="2400" dirty="0" smtClean="0">
              <a:latin typeface="+mn-lt"/>
            </a:endParaRPr>
          </a:p>
          <a:p>
            <a:r>
              <a:rPr lang="fr-FR" sz="2400" dirty="0" smtClean="0">
                <a:sym typeface="Wingdings" panose="05000000000000000000" pitchFamily="2" charset="2"/>
              </a:rPr>
              <a:t> </a:t>
            </a:r>
            <a:r>
              <a:rPr lang="fr-FR" sz="2400" dirty="0" smtClean="0">
                <a:latin typeface="+mn-lt"/>
                <a:sym typeface="Wingdings" panose="05000000000000000000" pitchFamily="2" charset="2"/>
              </a:rPr>
              <a:t>Une</a:t>
            </a:r>
            <a:r>
              <a:rPr lang="fr-FR" sz="2400" dirty="0" smtClean="0">
                <a:latin typeface="+mn-lt"/>
              </a:rPr>
              <a:t> </a:t>
            </a:r>
            <a:r>
              <a:rPr lang="fr-FR" sz="2400" dirty="0">
                <a:latin typeface="+mn-lt"/>
              </a:rPr>
              <a:t>problématique est un ensemble ordonné de questions,  </a:t>
            </a:r>
            <a:r>
              <a:rPr lang="fr-FR" sz="2400" dirty="0" smtClean="0">
                <a:latin typeface="+mn-lt"/>
              </a:rPr>
              <a:t>sur un sujet </a:t>
            </a:r>
            <a:r>
              <a:rPr lang="fr-FR" sz="2400" dirty="0">
                <a:latin typeface="+mn-lt"/>
              </a:rPr>
              <a:t>dont l'enjeu est important et </a:t>
            </a:r>
            <a:r>
              <a:rPr lang="fr-FR" sz="2400" dirty="0" smtClean="0">
                <a:latin typeface="+mn-lt"/>
              </a:rPr>
              <a:t>auquel il convient </a:t>
            </a:r>
            <a:r>
              <a:rPr lang="fr-FR" sz="2400" dirty="0">
                <a:latin typeface="+mn-lt"/>
              </a:rPr>
              <a:t>d'apporter une réponse </a:t>
            </a:r>
            <a:r>
              <a:rPr lang="fr-FR" sz="2400" dirty="0" smtClean="0">
                <a:latin typeface="+mn-lt"/>
              </a:rPr>
              <a:t>structurée.</a:t>
            </a:r>
            <a:endParaRPr lang="fr-FR" sz="2400" dirty="0">
              <a:latin typeface="+mn-lt"/>
            </a:endParaRPr>
          </a:p>
          <a:p>
            <a:r>
              <a:rPr lang="fr-FR" sz="2400" dirty="0">
                <a:latin typeface="+mn-lt"/>
              </a:rPr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400" dirty="0" smtClean="0">
              <a:latin typeface="+mn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r-F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70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16842</TotalTime>
  <Words>571</Words>
  <Application>Microsoft Office PowerPoint</Application>
  <PresentationFormat>Affichage à l'écran (4:3)</PresentationFormat>
  <Paragraphs>249</Paragraphs>
  <Slides>18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Calibri</vt:lpstr>
      <vt:lpstr>Courier New</vt:lpstr>
      <vt:lpstr>Times New Roman</vt:lpstr>
      <vt:lpstr>Wingdings</vt:lpstr>
      <vt:lpstr>Thème Office</vt:lpstr>
      <vt:lpstr>     Grands enjeux de société    L’environnement                              Jean-Pierre Faugère Lydiane Nabec, Colette Voisin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Enjoy Design</dc:creator>
  <cp:lastModifiedBy>Colette Voisin</cp:lastModifiedBy>
  <cp:revision>1552</cp:revision>
  <cp:lastPrinted>2017-12-23T09:43:15Z</cp:lastPrinted>
  <dcterms:created xsi:type="dcterms:W3CDTF">2015-01-22T13:48:26Z</dcterms:created>
  <dcterms:modified xsi:type="dcterms:W3CDTF">2020-02-10T18:23:04Z</dcterms:modified>
</cp:coreProperties>
</file>